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555cefc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3a555cefc0b_1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f3ba9934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f3ba9934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f3ba9934b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3af3ba9934b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f3ba993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3af3ba9934b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555cefc0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3a555cefc0b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55cefc0b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3a555cefc0b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f3ba9934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3af3ba9934b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f3ba9934b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f3ba9934b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f3ba9934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f3ba9934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f3ba9934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f3ba9934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f3ba9934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g3af3ba9934b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555cefc0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g3a555cefc0b_1_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f3ba9934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af3ba9934b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555cefc0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3a555cefc0b_0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555cefc0b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3a555cefc0b_1_1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555cefc0b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555cefc0b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f3ba9934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f3ba9934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f3ba9934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f3ba9934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f3ba9934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g3af3ba9934b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f3ba9934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f3ba9934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f3ba9934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f3ba9934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f3ba9934b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f3ba9934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echnoportal.hevs.ch/ontologies/ONTOINVQUALI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hyperlink" Target="https://technoportal.hevs.ch/ontologies/ONTOINVQUALI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hyperlink" Target="https://technoportal.hevs.ch/ontologies/ONTOINVQUALI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79013" y="753534"/>
            <a:ext cx="838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lang="e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Domain </a:t>
            </a:r>
            <a:r>
              <a:rPr b="1" lang="es" sz="39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Ontology </a:t>
            </a:r>
            <a:r>
              <a:rPr b="1" i="0" lang="es" sz="3900" u="none" cap="none" strike="noStrike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s" sz="3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b="1" i="0" lang="es" sz="3900" u="none" cap="none" strike="noStrike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s" sz="39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Grounded Theory</a:t>
            </a:r>
            <a:r>
              <a:rPr b="1" i="0" lang="es" sz="3900" u="none" cap="none" strike="noStrike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853343" y="2832497"/>
            <a:ext cx="638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12A9F1"/>
                </a:solidFill>
                <a:latin typeface="Lato"/>
                <a:ea typeface="Lato"/>
                <a:cs typeface="Lato"/>
                <a:sym typeface="Lato"/>
              </a:rPr>
              <a:t>@aleadorjan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95175" y="4098725"/>
            <a:ext cx="764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Rohrer, E., Motz, R., Sandín, J. P., Méndez, E., Fleitas, F., &amp; Pérez, A. (2025, September 10–12). </a:t>
            </a:r>
            <a:r>
              <a:rPr i="1" lang="es" sz="1100">
                <a:solidFill>
                  <a:schemeClr val="dk1"/>
                </a:solidFill>
              </a:rPr>
              <a:t>Domain ontology for grounded theory qualitative research: Bridging interpretation and structure in digital humanities</a:t>
            </a:r>
            <a:r>
              <a:rPr lang="es" sz="1100">
                <a:solidFill>
                  <a:schemeClr val="dk1"/>
                </a:solidFill>
              </a:rPr>
              <a:t> [Paper presentation]. FOIS 2025 Satellite events co-located with the 15th International Conference on Formal Ontology in Information Systems, Catania, Italy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0" y="1595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Final Model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625" y="147400"/>
            <a:ext cx="5361650" cy="36169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50000" stPos="0" sy="-100000" ky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1185863" y="2219697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7750969" y="3373856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 Source tool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258775" y="4486457"/>
            <a:ext cx="6546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E0E0E0"/>
                </a:solidFill>
                <a:latin typeface="Lato"/>
                <a:ea typeface="Lato"/>
                <a:cs typeface="Lato"/>
                <a:sym typeface="Lato"/>
              </a:rPr>
              <a:t>Deploy: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1185875" y="4401850"/>
            <a:ext cx="402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Qualitative Research Ontology - Summary | TechnoPortal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991463"/>
            <a:ext cx="1019400" cy="10194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20000" stPos="0" sy="-100000" ky="0"/>
          </a:effectLst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775" y="1104325"/>
            <a:ext cx="6419404" cy="29758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0000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2312275" y="1222210"/>
            <a:ext cx="6057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Actual Tools for</a:t>
            </a:r>
            <a:r>
              <a:rPr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Ontologies Development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1185863" y="2219697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7750969" y="3373856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Qualitative Research: </a:t>
            </a: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Grounded</a:t>
            </a: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Theory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258775" y="4486457"/>
            <a:ext cx="6546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E0E0E0"/>
                </a:solidFill>
                <a:latin typeface="Lato"/>
                <a:ea typeface="Lato"/>
                <a:cs typeface="Lato"/>
                <a:sym typeface="Lato"/>
              </a:rPr>
              <a:t>Deploy: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4" title="Gemini_Generated_Image_crx6q5crx6q5crx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137" y="1785350"/>
            <a:ext cx="1044925" cy="10449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50000" stPos="0" sy="-100000" ky="0"/>
          </a:effectLst>
        </p:spPr>
      </p:pic>
      <p:sp>
        <p:nvSpPr>
          <p:cNvPr id="148" name="Google Shape;148;p24"/>
          <p:cNvSpPr txBox="1"/>
          <p:nvPr/>
        </p:nvSpPr>
        <p:spPr>
          <a:xfrm>
            <a:off x="1185875" y="4401850"/>
            <a:ext cx="402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Qualitative Research Ontology - Summary | TechnoPortal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1185863" y="2219697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7796894" y="3327931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Tools to Generate Ontologies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5" title="Screenshot 2025-11-13 at 14.39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763" y="900638"/>
            <a:ext cx="5156574" cy="3665602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50000" stPos="0" sy="-100000" ky="0"/>
          </a:effectLst>
        </p:spPr>
      </p:pic>
      <p:sp>
        <p:nvSpPr>
          <p:cNvPr id="157" name="Google Shape;157;p25"/>
          <p:cNvSpPr txBox="1"/>
          <p:nvPr/>
        </p:nvSpPr>
        <p:spPr>
          <a:xfrm>
            <a:off x="68900" y="4684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https://cursor.com/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2089550" y="4684275"/>
            <a:ext cx="40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https://cursor.com/docs/agent/overview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996" y="2310046"/>
            <a:ext cx="1720200" cy="11447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3471200" y="577525"/>
            <a:ext cx="179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Protegé 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185863" y="2219697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7750969" y="3373856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68900" y="1541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Protegé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6" title="Screenshot 2025-11-13 at 20.36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475" y="1062425"/>
            <a:ext cx="5604977" cy="3270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25000" stPos="0" sy="-100000" ky="0"/>
          </a:effectLst>
        </p:spPr>
      </p:pic>
      <p:sp>
        <p:nvSpPr>
          <p:cNvPr id="169" name="Google Shape;169;p26"/>
          <p:cNvSpPr txBox="1"/>
          <p:nvPr/>
        </p:nvSpPr>
        <p:spPr>
          <a:xfrm>
            <a:off x="68900" y="4580950"/>
            <a:ext cx="520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https://protege.stanford.edu/</a:t>
            </a:r>
            <a:endParaRPr b="1" sz="400"/>
          </a:p>
        </p:txBody>
      </p:sp>
      <p:sp>
        <p:nvSpPr>
          <p:cNvPr id="170" name="Google Shape;170;p26"/>
          <p:cNvSpPr txBox="1"/>
          <p:nvPr/>
        </p:nvSpPr>
        <p:spPr>
          <a:xfrm>
            <a:off x="330275" y="1635675"/>
            <a:ext cx="1918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2A9F1"/>
                </a:solidFill>
                <a:highlight>
                  <a:schemeClr val="lt1"/>
                </a:highlight>
              </a:rPr>
              <a:t>Protegé</a:t>
            </a:r>
            <a:r>
              <a:rPr lang="es">
                <a:solidFill>
                  <a:schemeClr val="dk1"/>
                </a:solidFill>
              </a:rPr>
              <a:t> is an </a:t>
            </a:r>
            <a:r>
              <a:rPr lang="es">
                <a:solidFill>
                  <a:schemeClr val="dk1"/>
                </a:solidFill>
              </a:rPr>
              <a:t>open-source platform for creating, editing, and managing </a:t>
            </a:r>
            <a:r>
              <a:rPr b="1" lang="es">
                <a:solidFill>
                  <a:srgbClr val="12A9F1"/>
                </a:solidFill>
              </a:rPr>
              <a:t>Web Ontology Language 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4339825" y="4565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Qualitative Research Ontology - Summary | TechnoPortal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/>
        </p:nvSpPr>
        <p:spPr>
          <a:xfrm>
            <a:off x="3356400" y="123375"/>
            <a:ext cx="179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Protegé 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1185863" y="2219697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7750969" y="3373856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68900" y="4580950"/>
            <a:ext cx="520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https://protege.stanford.edu/</a:t>
            </a:r>
            <a:endParaRPr b="1" sz="400"/>
          </a:p>
        </p:txBody>
      </p:sp>
      <p:pic>
        <p:nvPicPr>
          <p:cNvPr id="180" name="Google Shape;180;p27" title="Screenshot 2025-11-13 at 20.34.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175" y="623638"/>
            <a:ext cx="6865649" cy="384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68900" y="1541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Instances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450" y="1190000"/>
            <a:ext cx="5212376" cy="35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68900" y="1541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Reasoner | Hermit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3471200" y="577525"/>
            <a:ext cx="179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Protegé 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68900" y="4812600"/>
            <a:ext cx="6154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50">
                <a:solidFill>
                  <a:schemeClr val="dk1"/>
                </a:solidFill>
                <a:highlight>
                  <a:schemeClr val="lt1"/>
                </a:highlight>
              </a:rPr>
              <a:t>HermiT is a reasoner for ontologies written using the Web Ontology Language (OWL)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875" y="1190000"/>
            <a:ext cx="5212376" cy="35402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20000" stPos="0" sy="-100000" ky="0"/>
          </a:effectLst>
        </p:spPr>
      </p:pic>
      <p:sp>
        <p:nvSpPr>
          <p:cNvPr id="195" name="Google Shape;195;p29"/>
          <p:cNvSpPr txBox="1"/>
          <p:nvPr/>
        </p:nvSpPr>
        <p:spPr>
          <a:xfrm>
            <a:off x="68900" y="1541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Reasoner | Hermit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3471200" y="577525"/>
            <a:ext cx="179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Protegé 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/>
        </p:nvSpPr>
        <p:spPr>
          <a:xfrm>
            <a:off x="68900" y="1541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Reasoner | Inference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3471200" y="577525"/>
            <a:ext cx="179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Protegé 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588" y="993025"/>
            <a:ext cx="7208966" cy="38456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/>
        </p:nvSpPr>
        <p:spPr>
          <a:xfrm>
            <a:off x="3356400" y="123375"/>
            <a:ext cx="179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Protegé 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1185863" y="2219697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7750969" y="3373856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68900" y="4580950"/>
            <a:ext cx="520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https://protege.stanford.edu/</a:t>
            </a:r>
            <a:endParaRPr b="1" sz="400"/>
          </a:p>
        </p:txBody>
      </p:sp>
      <p:sp>
        <p:nvSpPr>
          <p:cNvPr id="212" name="Google Shape;212;p31"/>
          <p:cNvSpPr txBox="1"/>
          <p:nvPr/>
        </p:nvSpPr>
        <p:spPr>
          <a:xfrm>
            <a:off x="68900" y="1541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SparQL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1" title="Screenshot 2025-11-13 at 20.19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300" y="611450"/>
            <a:ext cx="6747123" cy="404187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Screenshot 2025-11-17 at 22.29.01.png"/>
          <p:cNvPicPr preferRelativeResize="0"/>
          <p:nvPr/>
        </p:nvPicPr>
        <p:blipFill rotWithShape="1">
          <a:blip r:embed="rId3">
            <a:alphaModFix/>
          </a:blip>
          <a:srcRect b="3236" l="0" r="0" t="3235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042771" y="2939981"/>
            <a:ext cx="7058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/>
        </p:nvSpPr>
        <p:spPr>
          <a:xfrm>
            <a:off x="3356400" y="123375"/>
            <a:ext cx="179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Protegé 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1185863" y="2219697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7750969" y="3373856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68900" y="4580950"/>
            <a:ext cx="520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https://protege.stanford.edu/</a:t>
            </a:r>
            <a:endParaRPr b="1" sz="400"/>
          </a:p>
        </p:txBody>
      </p:sp>
      <p:sp>
        <p:nvSpPr>
          <p:cNvPr id="222" name="Google Shape;222;p32"/>
          <p:cNvSpPr txBox="1"/>
          <p:nvPr/>
        </p:nvSpPr>
        <p:spPr>
          <a:xfrm>
            <a:off x="68900" y="1541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 Navigation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2" title="Screenshot 2025-11-13 at 21.01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25" y="702350"/>
            <a:ext cx="7001175" cy="38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/>
        </p:nvSpPr>
        <p:spPr>
          <a:xfrm>
            <a:off x="1543050" y="2005385"/>
            <a:ext cx="6057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..is not about </a:t>
            </a: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technology </a:t>
            </a:r>
            <a:r>
              <a:rPr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 about </a:t>
            </a: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methodology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1185863" y="2219697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7750969" y="3373856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b="1" i="0" lang="es" sz="2300" u="none" cap="none" strike="noStrike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Final Thought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/>
        </p:nvSpPr>
        <p:spPr>
          <a:xfrm>
            <a:off x="221406" y="1427265"/>
            <a:ext cx="8701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s" sz="4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Thanks !!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428625" y="2882503"/>
            <a:ext cx="82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solidFill>
                  <a:srgbClr val="12A9F1"/>
                </a:solidFill>
                <a:latin typeface="Lato"/>
                <a:ea typeface="Lato"/>
                <a:cs typeface="Lato"/>
                <a:sym typeface="Lato"/>
              </a:rPr>
              <a:t>@aleadorjan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  <p:pic>
        <p:nvPicPr>
          <p:cNvPr id="238" name="Google Shape;238;p34" title="Screenshot 2025-11-18 at 20.34.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575" y="2782759"/>
            <a:ext cx="2559947" cy="226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18250" y="1424800"/>
            <a:ext cx="6276600" cy="2345700"/>
          </a:xfrm>
          <a:prstGeom prst="rect">
            <a:avLst/>
          </a:prstGeom>
          <a:noFill/>
          <a:ln cap="flat" cmpd="sng" w="9525">
            <a:solidFill>
              <a:srgbClr val="12A9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Q: How to model</a:t>
            </a: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 qualitative research </a:t>
            </a:r>
            <a:r>
              <a:rPr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Grounded Theory  methodology </a:t>
            </a: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 An </a:t>
            </a: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Ontology approach</a:t>
            </a:r>
            <a:endParaRPr sz="2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Research 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58775" y="4486457"/>
            <a:ext cx="654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</a:rPr>
              <a:t>Adorjan, A., Vargas-Solar, G., &amp; Motz, R. (2022, December). Towards a human-in-the-loop curation: A qualitative perspective. In </a:t>
            </a:r>
            <a:r>
              <a:rPr i="1" lang="es" sz="1000">
                <a:solidFill>
                  <a:schemeClr val="dk1"/>
                </a:solidFill>
                <a:highlight>
                  <a:schemeClr val="lt1"/>
                </a:highlight>
              </a:rPr>
              <a:t>2022 IEEE/ACS 19th international conference on computer systems and applications (AICCSA)</a:t>
            </a: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</a:rPr>
              <a:t> (pp. 1-8). IEEE.</a:t>
            </a:r>
            <a:endParaRPr b="0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118250" y="1424800"/>
            <a:ext cx="7023000" cy="1764000"/>
          </a:xfrm>
          <a:prstGeom prst="rect">
            <a:avLst/>
          </a:prstGeom>
          <a:noFill/>
          <a:ln cap="flat" cmpd="sng" w="9525">
            <a:solidFill>
              <a:srgbClr val="12A9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Interview</a:t>
            </a:r>
            <a:r>
              <a:rPr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with Domain Experts </a:t>
            </a:r>
            <a:endParaRPr sz="2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Participant Observation </a:t>
            </a:r>
            <a:r>
              <a:rPr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the Field</a:t>
            </a:r>
            <a:endParaRPr sz="2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Modelling and </a:t>
            </a: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Prototyping</a:t>
            </a:r>
            <a:endParaRPr sz="2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258775" y="4486457"/>
            <a:ext cx="654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</a:rPr>
              <a:t>Adorjan, A., Vargas-Solar, G., &amp; Motz, R. (2022, December). Towards a human-in-the-loop curation: A qualitative perspective. In </a:t>
            </a:r>
            <a:r>
              <a:rPr i="1" lang="es" sz="1000">
                <a:solidFill>
                  <a:schemeClr val="dk1"/>
                </a:solidFill>
                <a:highlight>
                  <a:schemeClr val="lt1"/>
                </a:highlight>
              </a:rPr>
              <a:t>2022 IEEE/ACS 19th international conference on computer systems and applications (AICCSA)</a:t>
            </a: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</a:rPr>
              <a:t> (pp. 1-8). IEEE.</a:t>
            </a:r>
            <a:endParaRPr b="0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66925" y="3830975"/>
            <a:ext cx="628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</a:rPr>
              <a:t>Adorjan, A. (2023, August). Towards a Researcher-in-the-loop Driven Curation Approach for Quantitative and Qualitative Research Methods. In </a:t>
            </a:r>
            <a:r>
              <a:rPr i="1" lang="es" sz="1000">
                <a:solidFill>
                  <a:schemeClr val="dk1"/>
                </a:solidFill>
                <a:highlight>
                  <a:schemeClr val="lt1"/>
                </a:highlight>
              </a:rPr>
              <a:t>European Conference on Advances in Databases and Information Systems</a:t>
            </a: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</a:rPr>
              <a:t> (pp. 647-655). Cham: Springer Nature Switzerland.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1164175" y="1256938"/>
            <a:ext cx="7023000" cy="2755200"/>
          </a:xfrm>
          <a:prstGeom prst="rect">
            <a:avLst/>
          </a:prstGeom>
          <a:noFill/>
          <a:ln cap="flat" cmpd="sng" w="9525">
            <a:solidFill>
              <a:srgbClr val="12A9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Prácticas de</a:t>
            </a: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 estudio </a:t>
            </a: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 de </a:t>
            </a: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lectura </a:t>
            </a: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</a:t>
            </a: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estudiantes</a:t>
            </a: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la</a:t>
            </a: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 Licenciatura en Comunicación</a:t>
            </a: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la Facultad de Información y Comunicación, Uruguay</a:t>
            </a:r>
            <a:endParaRPr b="1" sz="23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rgbClr val="12A9F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Case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58775" y="4486457"/>
            <a:ext cx="654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</a:rPr>
              <a:t>Adorjan, A., Vargas-Solar, G., &amp; Motz, R. (2022, December). Towards a human-in-the-loop curation: A qualitative perspective. In </a:t>
            </a:r>
            <a:r>
              <a:rPr i="1" lang="es" sz="1000">
                <a:solidFill>
                  <a:schemeClr val="dk1"/>
                </a:solidFill>
                <a:highlight>
                  <a:schemeClr val="lt1"/>
                </a:highlight>
              </a:rPr>
              <a:t>2022 IEEE/ACS 19th international conference on computer systems and applications (AICCSA)</a:t>
            </a: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</a:rPr>
              <a:t> (pp. 1-8). IEEE.</a:t>
            </a:r>
            <a:endParaRPr b="0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66925" y="3830975"/>
            <a:ext cx="628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</a:rPr>
              <a:t>Adorjan, A. (2023, August). Towards a Researcher-in-the-loop Driven Curation Approach for Quantitative and Qualitative Research Methods. In </a:t>
            </a:r>
            <a:r>
              <a:rPr i="1" lang="es" sz="1000">
                <a:solidFill>
                  <a:schemeClr val="dk1"/>
                </a:solidFill>
                <a:highlight>
                  <a:schemeClr val="lt1"/>
                </a:highlight>
              </a:rPr>
              <a:t>European Conference on Advances in Databases and Information Systems</a:t>
            </a: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</a:rPr>
              <a:t> (pp. 647-655). Cham: Springer Nature Switzerland.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2220450" y="2011960"/>
            <a:ext cx="6057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Generated Artefacts</a:t>
            </a:r>
            <a:endParaRPr sz="2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Ontologies Development</a:t>
            </a:r>
            <a:endParaRPr b="1" i="0" sz="1100" u="none" cap="none" strike="noStrike">
              <a:solidFill>
                <a:srgbClr val="12A9F1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1185863" y="2219697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7750969" y="3373856"/>
            <a:ext cx="2073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s" sz="5600" u="none" cap="none" strike="noStrike">
                <a:solidFill>
                  <a:srgbClr val="A855F7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Qualitative Research: Grounded Theory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8" title="Gemini_Generated_Image_crx6q5crx6q5crx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137" y="1785350"/>
            <a:ext cx="1044925" cy="10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1549350" y="3738250"/>
            <a:ext cx="672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</a:rPr>
              <a:t>Protégé:</a:t>
            </a:r>
            <a:r>
              <a:rPr lang="es" sz="1100">
                <a:solidFill>
                  <a:schemeClr val="dk1"/>
                </a:solidFill>
              </a:rPr>
              <a:t> A free, open-source ontology editor and framework.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95175" y="4098725"/>
            <a:ext cx="764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Rohrer, E., Motz, R., Sandín, J. P., Méndez, E., Fleitas, F., &amp; Pérez, A. (2025, September 10–12). </a:t>
            </a:r>
            <a:r>
              <a:rPr i="1" lang="es" sz="1100">
                <a:solidFill>
                  <a:schemeClr val="dk1"/>
                </a:solidFill>
              </a:rPr>
              <a:t>Domain ontology for grounded theory qualitative research: Bridging interpretation and structure in digital humanities</a:t>
            </a:r>
            <a:r>
              <a:rPr lang="es" sz="1100">
                <a:solidFill>
                  <a:schemeClr val="dk1"/>
                </a:solidFill>
              </a:rPr>
              <a:t> [Paper presentation]. FOIS 2025 Satellite events co-located with the 15th International Conference on Formal Ontology in Information Systems, Catania, Italy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273" y="457125"/>
            <a:ext cx="4305499" cy="345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000"/>
              </a:srgbClr>
            </a:outerShdw>
            <a:reflection blurRad="0" dir="5400000" dist="38100" endA="0" endPos="30000" fadeDir="5400012" kx="0" rotWithShape="0" algn="bl" stA="57000" stPos="0" sy="-100000" ky="0"/>
          </a:effectLst>
        </p:spPr>
      </p:pic>
      <p:sp>
        <p:nvSpPr>
          <p:cNvPr id="102" name="Google Shape;102;p19"/>
          <p:cNvSpPr txBox="1"/>
          <p:nvPr/>
        </p:nvSpPr>
        <p:spPr>
          <a:xfrm>
            <a:off x="0" y="1595850"/>
            <a:ext cx="30000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Project Formulation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195175" y="4098725"/>
            <a:ext cx="764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Rohrer, E., Motz, R., Sandín, J. P., Méndez, E., Fleitas, F., &amp; Pérez, A. (2025, September 10–12). </a:t>
            </a:r>
            <a:r>
              <a:rPr i="1" lang="es" sz="1100">
                <a:solidFill>
                  <a:schemeClr val="dk1"/>
                </a:solidFill>
              </a:rPr>
              <a:t>Domain ontology for grounded theory qualitative research: Bridging interpretation and structure in digital humanities</a:t>
            </a:r>
            <a:r>
              <a:rPr lang="es" sz="1100">
                <a:solidFill>
                  <a:schemeClr val="dk1"/>
                </a:solidFill>
              </a:rPr>
              <a:t> [Paper presentation]. FOIS 2025 Satellite events co-located with the 15th International Conference on Formal Ontology in Information Systems, Catania, Italy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0" y="1595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875" y="302325"/>
            <a:ext cx="3995400" cy="35650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45000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428625" y="428625"/>
            <a:ext cx="87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95175" y="4098725"/>
            <a:ext cx="764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Rohrer, E., Motz, R., Sandín, J. P., Méndez, E., Fleitas, F., &amp; Pérez, A. (2025, September 10–12). </a:t>
            </a:r>
            <a:r>
              <a:rPr i="1" lang="es" sz="1100">
                <a:solidFill>
                  <a:schemeClr val="dk1"/>
                </a:solidFill>
              </a:rPr>
              <a:t>Domain ontology for grounded theory qualitative research: Bridging interpretation and structure in digital humanities</a:t>
            </a:r>
            <a:r>
              <a:rPr lang="es" sz="1100">
                <a:solidFill>
                  <a:schemeClr val="dk1"/>
                </a:solidFill>
              </a:rPr>
              <a:t> [Paper presentation]. FOIS 2025 Satellite events co-located with the 15th International Conference on Formal Ontology in Information Systems, Catania, Italy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0" y="1595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12A9F1"/>
                </a:solidFill>
                <a:latin typeface="Poppins"/>
                <a:ea typeface="Poppins"/>
                <a:cs typeface="Poppins"/>
                <a:sym typeface="Poppins"/>
              </a:rPr>
              <a:t>Findings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250" y="612300"/>
            <a:ext cx="3797161" cy="32651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5000" stPos="0" sy="-100000" ky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